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5" r:id="rId5"/>
    <p:sldId id="336" r:id="rId6"/>
    <p:sldId id="337" r:id="rId7"/>
    <p:sldId id="348" r:id="rId8"/>
    <p:sldId id="349" r:id="rId9"/>
    <p:sldId id="338" r:id="rId10"/>
    <p:sldId id="339" r:id="rId11"/>
    <p:sldId id="340" r:id="rId12"/>
    <p:sldId id="341" r:id="rId13"/>
    <p:sldId id="342" r:id="rId14"/>
    <p:sldId id="350" r:id="rId15"/>
    <p:sldId id="343" r:id="rId16"/>
    <p:sldId id="344" r:id="rId17"/>
    <p:sldId id="351" r:id="rId18"/>
    <p:sldId id="346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5394" autoAdjust="0"/>
  </p:normalViewPr>
  <p:slideViewPr>
    <p:cSldViewPr snapToGrid="0">
      <p:cViewPr varScale="1">
        <p:scale>
          <a:sx n="106" d="100"/>
          <a:sy n="106" d="100"/>
        </p:scale>
        <p:origin x="774" y="1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2052" y="987829"/>
            <a:ext cx="5221224" cy="3056343"/>
          </a:xfrm>
        </p:spPr>
        <p:txBody>
          <a:bodyPr/>
          <a:lstStyle/>
          <a:p>
            <a:r>
              <a:rPr lang="en-US" dirty="0"/>
              <a:t>Mini Project 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Data Analysis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064" y="1669584"/>
            <a:ext cx="3167874" cy="132651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Matrix: </a:t>
            </a:r>
            <a:r>
              <a:rPr lang="en-US" sz="1400" dirty="0"/>
              <a:t>Identified significant correlations among features, especially between closing prices and lagged values.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72100" y="1161885"/>
            <a:ext cx="1865305" cy="3828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Correlation Matrix:</a:t>
            </a:r>
          </a:p>
        </p:txBody>
      </p:sp>
      <p:pic>
        <p:nvPicPr>
          <p:cNvPr id="5" name="Picture 4" descr="A computer screen with text and symbols&#10;&#10;Description automatically generated">
            <a:extLst>
              <a:ext uri="{FF2B5EF4-FFF2-40B4-BE49-F238E27FC236}">
                <a16:creationId xmlns:a16="http://schemas.microsoft.com/office/drawing/2014/main" id="{5C3AB461-3827-6A53-E2BF-6FCA2BAA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03" y="1669584"/>
            <a:ext cx="5315692" cy="1066949"/>
          </a:xfrm>
          <a:prstGeom prst="rect">
            <a:avLst/>
          </a:prstGeom>
        </p:spPr>
      </p:pic>
      <p:pic>
        <p:nvPicPr>
          <p:cNvPr id="7" name="Picture 6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B5C9E6A4-29A0-3244-C4B9-34ED0638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78" y="2996098"/>
            <a:ext cx="4421826" cy="34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ZA" dirty="0"/>
              <a:t>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386840"/>
            <a:ext cx="3162477" cy="5045858"/>
          </a:xfrm>
        </p:spPr>
        <p:txBody>
          <a:bodyPr>
            <a:noAutofit/>
          </a:bodyPr>
          <a:lstStyle/>
          <a:p>
            <a:r>
              <a:rPr lang="en-US" sz="1200" dirty="0"/>
              <a:t>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Linear Regression</a:t>
            </a:r>
          </a:p>
          <a:p>
            <a:r>
              <a:rPr lang="en-US" sz="1200" dirty="0"/>
              <a:t>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Lag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Moving Averages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Exponential Moving Averages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Relative Strength Index (RSI) </a:t>
            </a:r>
          </a:p>
          <a:p>
            <a:r>
              <a:rPr lang="en-US" sz="1200" dirty="0"/>
              <a:t>Model Evaluation Metrics: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Mean Squared Error (MSE): Measures the average squared difference between actual and predicted values.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R-squared (R²) Score: Indicates the proportion of the variance in the dependent variable that is predictable from the independent variables.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3" name="Picture 12" descr="A diagram of a linear regression&#10;&#10;Description automatically generated">
            <a:extLst>
              <a:ext uri="{FF2B5EF4-FFF2-40B4-BE49-F238E27FC236}">
                <a16:creationId xmlns:a16="http://schemas.microsoft.com/office/drawing/2014/main" id="{0BAB77DA-5E01-8860-5774-D984FFA5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37" y="1266240"/>
            <a:ext cx="6848293" cy="47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9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55770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ZA" dirty="0"/>
              <a:t>Model Evaluation </a:t>
            </a:r>
            <a:br>
              <a:rPr lang="en-ZA" dirty="0"/>
            </a:br>
            <a:r>
              <a:rPr lang="en-US" sz="1600" dirty="0"/>
              <a:t>Feature Importance:</a:t>
            </a:r>
            <a:br>
              <a:rPr lang="en-US" sz="1600" dirty="0"/>
            </a:br>
            <a:r>
              <a:rPr lang="en-US" sz="1600" b="0" dirty="0"/>
              <a:t>Coefficients from the linear regression model indicate the importance of each feature.</a:t>
            </a:r>
            <a:endParaRPr lang="en-ZA" sz="1600" b="0" dirty="0"/>
          </a:p>
        </p:txBody>
      </p:sp>
      <p:pic>
        <p:nvPicPr>
          <p:cNvPr id="25" name="Picture 24" descr="A graph showing a price fall&#10;&#10;Description automatically generated with medium confidence">
            <a:extLst>
              <a:ext uri="{FF2B5EF4-FFF2-40B4-BE49-F238E27FC236}">
                <a16:creationId xmlns:a16="http://schemas.microsoft.com/office/drawing/2014/main" id="{E6BDC28B-5DD5-F52E-49EA-466AC863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4" y="2395815"/>
            <a:ext cx="4887594" cy="2675957"/>
          </a:xfrm>
          <a:prstGeom prst="rect">
            <a:avLst/>
          </a:prstGeom>
          <a:noFill/>
        </p:spPr>
      </p:pic>
      <p:pic>
        <p:nvPicPr>
          <p:cNvPr id="27" name="Content Placeholder 26" descr="A graph showing a price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24708C14-5CD5-EC70-E2A2-D2B340D56D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10325" y="2377531"/>
            <a:ext cx="4887913" cy="2694241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Conclusion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757900" cy="3901758"/>
          </a:xfrm>
        </p:spPr>
        <p:txBody>
          <a:bodyPr>
            <a:normAutofit/>
          </a:bodyPr>
          <a:lstStyle/>
          <a:p>
            <a:r>
              <a:rPr lang="en-US" sz="1800" dirty="0"/>
              <a:t>The linear regression model effectively predicts Apple's stock closing prices using historical data and engineered features. </a:t>
            </a:r>
          </a:p>
          <a:p>
            <a:r>
              <a:rPr lang="en-US" sz="1800" dirty="0"/>
              <a:t>Key features influencing the model include lagged closing prices, moving averages, and RSI.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3D3B1-F00D-17A0-F971-D7116FF69997}"/>
              </a:ext>
            </a:extLst>
          </p:cNvPr>
          <p:cNvSpPr txBox="1"/>
          <p:nvPr/>
        </p:nvSpPr>
        <p:spPr>
          <a:xfrm>
            <a:off x="6401900" y="2223473"/>
            <a:ext cx="3763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Impact:</a:t>
            </a:r>
          </a:p>
          <a:p>
            <a:endParaRPr lang="en-US" dirty="0"/>
          </a:p>
          <a:p>
            <a:r>
              <a:rPr lang="en-US" dirty="0"/>
              <a:t>Provides a tool for investors to predict future stock prices, aiding in investment decisions and risk management.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1116662"/>
            <a:ext cx="10405174" cy="1326514"/>
          </a:xfrm>
        </p:spPr>
        <p:txBody>
          <a:bodyPr/>
          <a:lstStyle/>
          <a:p>
            <a:r>
              <a:rPr lang="en-US" dirty="0"/>
              <a:t>Recommendations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B24DF-4C98-579D-921C-7C2432D75DB9}"/>
              </a:ext>
            </a:extLst>
          </p:cNvPr>
          <p:cNvSpPr txBox="1"/>
          <p:nvPr/>
        </p:nvSpPr>
        <p:spPr>
          <a:xfrm>
            <a:off x="861237" y="2955851"/>
            <a:ext cx="549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Features</a:t>
            </a:r>
            <a:r>
              <a:rPr lang="en-US" dirty="0"/>
              <a:t>: Incorporate macroeconomic indicators, sentiment analysis, and other financial ratios.</a:t>
            </a:r>
          </a:p>
          <a:p>
            <a:r>
              <a:rPr lang="en-US" b="1" dirty="0"/>
              <a:t>Advanced Models</a:t>
            </a:r>
            <a:r>
              <a:rPr lang="en-US" dirty="0"/>
              <a:t>: Explore ARIMA, LSTM, or other machine learning algorithms for improved accuracy.</a:t>
            </a:r>
          </a:p>
          <a:p>
            <a:r>
              <a:rPr lang="en-US" b="1" dirty="0"/>
              <a:t>Hyperparameter Tuning</a:t>
            </a:r>
            <a:r>
              <a:rPr lang="en-US" dirty="0"/>
              <a:t>: Optimize model parameters to enhance performance.</a:t>
            </a:r>
          </a:p>
          <a:p>
            <a:r>
              <a:rPr lang="en-US" b="1" dirty="0"/>
              <a:t>Backtesting</a:t>
            </a:r>
            <a:r>
              <a:rPr lang="en-US" dirty="0"/>
              <a:t>: Validate the model on out-of-sample data to ensure robustness.</a:t>
            </a:r>
          </a:p>
        </p:txBody>
      </p:sp>
    </p:spTree>
    <p:extLst>
      <p:ext uri="{BB962C8B-B14F-4D97-AF65-F5344CB8AC3E}">
        <p14:creationId xmlns:p14="http://schemas.microsoft.com/office/powerpoint/2010/main" val="320225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74" y="2615853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975" y="707035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Business Case </a:t>
            </a:r>
          </a:p>
          <a:p>
            <a:r>
              <a:rPr lang="en-US" dirty="0"/>
              <a:t>Data Preparation </a:t>
            </a:r>
          </a:p>
          <a:p>
            <a:r>
              <a:rPr lang="en-US" dirty="0"/>
              <a:t>Data Analysis </a:t>
            </a:r>
          </a:p>
          <a:p>
            <a:r>
              <a:rPr lang="en-US" dirty="0"/>
              <a:t>Modeling and Feature Importance</a:t>
            </a:r>
          </a:p>
          <a:p>
            <a:r>
              <a:rPr lang="en-US" dirty="0"/>
              <a:t>Conclusion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Apple Inc. (AAPL)</a:t>
            </a:r>
          </a:p>
        </p:txBody>
      </p:sp>
      <p:pic>
        <p:nvPicPr>
          <p:cNvPr id="16" name="Content Placeholder 15" descr="A red apple with a stem&#10;&#10;Description automatically generated">
            <a:extLst>
              <a:ext uri="{FF2B5EF4-FFF2-40B4-BE49-F238E27FC236}">
                <a16:creationId xmlns:a16="http://schemas.microsoft.com/office/drawing/2014/main" id="{617A8762-EFED-633D-44D4-4F1CED76BD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94619" y="2845594"/>
            <a:ext cx="2143125" cy="2143125"/>
          </a:xfrm>
        </p:spPr>
      </p:pic>
      <p:pic>
        <p:nvPicPr>
          <p:cNvPr id="14" name="Content Placeholder 13" descr="A person in a suit with his arms crossed&#10;&#10;Description automatically generated">
            <a:extLst>
              <a:ext uri="{FF2B5EF4-FFF2-40B4-BE49-F238E27FC236}">
                <a16:creationId xmlns:a16="http://schemas.microsoft.com/office/drawing/2014/main" id="{23ADB88F-F11F-FB46-C355-0EE5A4B2590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06698" y="2073275"/>
            <a:ext cx="5891692" cy="368776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Apple Inc. (AAPL)</a:t>
            </a:r>
          </a:p>
        </p:txBody>
      </p:sp>
      <p:pic>
        <p:nvPicPr>
          <p:cNvPr id="10" name="Content Placeholder 9" descr="A person standing in front of a large white logo&#10;&#10;Description automatically generated">
            <a:extLst>
              <a:ext uri="{FF2B5EF4-FFF2-40B4-BE49-F238E27FC236}">
                <a16:creationId xmlns:a16="http://schemas.microsoft.com/office/drawing/2014/main" id="{22A711C5-60E0-9297-4EFC-D5F13A09A3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93762" y="2073275"/>
            <a:ext cx="3906837" cy="3687763"/>
          </a:xfrm>
        </p:spPr>
      </p:pic>
      <p:pic>
        <p:nvPicPr>
          <p:cNvPr id="8" name="Content Placeholder 7" descr="A person in a suit with his arms crossed&#10;&#10;Description automatically generated">
            <a:extLst>
              <a:ext uri="{FF2B5EF4-FFF2-40B4-BE49-F238E27FC236}">
                <a16:creationId xmlns:a16="http://schemas.microsoft.com/office/drawing/2014/main" id="{C21DF876-94EA-CBF2-8700-C52F8D25287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194035" y="2073275"/>
            <a:ext cx="4917017" cy="3687763"/>
          </a:xfrm>
        </p:spPr>
      </p:pic>
    </p:spTree>
    <p:extLst>
      <p:ext uri="{BB962C8B-B14F-4D97-AF65-F5344CB8AC3E}">
        <p14:creationId xmlns:p14="http://schemas.microsoft.com/office/powerpoint/2010/main" val="393305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Apple Inc. (AAPL)</a:t>
            </a:r>
          </a:p>
        </p:txBody>
      </p:sp>
      <p:pic>
        <p:nvPicPr>
          <p:cNvPr id="9" name="Content Placeholder 8" descr="A computer and tablet with a purple and blue design&#10;&#10;Description automatically generated">
            <a:extLst>
              <a:ext uri="{FF2B5EF4-FFF2-40B4-BE49-F238E27FC236}">
                <a16:creationId xmlns:a16="http://schemas.microsoft.com/office/drawing/2014/main" id="{64D35857-7FF9-11EE-BA20-330D0CEAACF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10817" b="6722"/>
          <a:stretch/>
        </p:blipFill>
        <p:spPr>
          <a:xfrm>
            <a:off x="911352" y="2043429"/>
            <a:ext cx="10405174" cy="3925467"/>
          </a:xfrm>
          <a:noFill/>
        </p:spPr>
      </p:pic>
    </p:spTree>
    <p:extLst>
      <p:ext uri="{BB962C8B-B14F-4D97-AF65-F5344CB8AC3E}">
        <p14:creationId xmlns:p14="http://schemas.microsoft.com/office/powerpoint/2010/main" val="344103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137160"/>
            <a:ext cx="9488849" cy="1249680"/>
          </a:xfrm>
        </p:spPr>
        <p:txBody>
          <a:bodyPr anchor="b">
            <a:normAutofit/>
          </a:bodyPr>
          <a:lstStyle/>
          <a:p>
            <a:r>
              <a:rPr lang="en-US" dirty="0"/>
              <a:t>Apple Inc. Stock Price Analysis and Prediction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/>
          <a:p>
            <a:r>
              <a:rPr lang="en-US" dirty="0"/>
              <a:t>Problem &amp; strategies</a:t>
            </a:r>
          </a:p>
        </p:txBody>
      </p:sp>
      <p:pic>
        <p:nvPicPr>
          <p:cNvPr id="17" name="Content Placeholder 16" descr="A graph on a screen&#10;&#10;Description automatically generated">
            <a:extLst>
              <a:ext uri="{FF2B5EF4-FFF2-40B4-BE49-F238E27FC236}">
                <a16:creationId xmlns:a16="http://schemas.microsoft.com/office/drawing/2014/main" id="{9C2F4B4A-601E-169B-0005-2A07634285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25963" y="2195283"/>
            <a:ext cx="6767512" cy="3565985"/>
          </a:xfr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en-US" dirty="0"/>
              <a:t>Objective: 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Objective: Predict the future closing prices of Apple Inc. (AAPL) based on historical stock data using a linear regression model.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720" y="186070"/>
            <a:ext cx="5641897" cy="1238694"/>
          </a:xfrm>
        </p:spPr>
        <p:txBody>
          <a:bodyPr/>
          <a:lstStyle/>
          <a:p>
            <a:r>
              <a:rPr lang="en-US" dirty="0"/>
              <a:t>Data Preparation: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320" y="1249325"/>
            <a:ext cx="6053952" cy="494414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</a:b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/>
              <a:t>Dataset Overview: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Source: Historical stock prices of Apple Inc. (AAPL).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Key features: Date, Open, High, Low, Close, Volume.</a:t>
            </a:r>
          </a:p>
          <a:p>
            <a:r>
              <a:rPr lang="en-US" sz="1700" dirty="0"/>
              <a:t>Data Cleaning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Converted Date to datetime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Removed dollar signs and converted price columns to float.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Renamed columns for consistency.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Set Date as the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Ensured no missing values.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EFADC5D-C47C-37E9-B69E-12FAE39B3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1D0C3D-671A-D59C-C40C-21B511A8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849" y="1552356"/>
            <a:ext cx="3755992" cy="1414129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64F48A22-561C-4621-6628-AD030B9A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849" y="4251972"/>
            <a:ext cx="3755992" cy="1567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04" y="-417004"/>
            <a:ext cx="10405174" cy="1326514"/>
          </a:xfrm>
        </p:spPr>
        <p:txBody>
          <a:bodyPr/>
          <a:lstStyle/>
          <a:p>
            <a:r>
              <a:rPr lang="en-US" dirty="0"/>
              <a:t>Data Analysis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6666" y="1337910"/>
            <a:ext cx="4208227" cy="1043783"/>
          </a:xfrm>
        </p:spPr>
        <p:txBody>
          <a:bodyPr>
            <a:normAutofit fontScale="92500"/>
          </a:bodyPr>
          <a:lstStyle/>
          <a:p>
            <a:r>
              <a:rPr lang="en-US" dirty="0"/>
              <a:t>Key Findings: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Closing Price Trend: </a:t>
            </a:r>
            <a:r>
              <a:rPr lang="en-US" sz="1400" dirty="0"/>
              <a:t>Displayed a general upward trend with periodic fluctuations.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8E269-A3E1-995F-7E3D-EE03E46829E3}"/>
              </a:ext>
            </a:extLst>
          </p:cNvPr>
          <p:cNvSpPr txBox="1"/>
          <p:nvPr/>
        </p:nvSpPr>
        <p:spPr>
          <a:xfrm>
            <a:off x="6410644" y="1605516"/>
            <a:ext cx="327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Closing Price Over Time: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EFE71284-2552-5EF9-1990-DC375B932B6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067109" y="2064373"/>
            <a:ext cx="4887913" cy="1590793"/>
          </a:xfrm>
        </p:spPr>
      </p:pic>
      <p:pic>
        <p:nvPicPr>
          <p:cNvPr id="14" name="Picture 13" descr="A graph showing the price of an apple stock&#10;&#10;Description automatically generated">
            <a:extLst>
              <a:ext uri="{FF2B5EF4-FFF2-40B4-BE49-F238E27FC236}">
                <a16:creationId xmlns:a16="http://schemas.microsoft.com/office/drawing/2014/main" id="{AA82FE05-3799-11D0-406A-436BDF02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9" y="2797572"/>
            <a:ext cx="6100361" cy="33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{0AF8ECC8-340A-42A1-97D2-32F62F5C52A0}tf16411248_win32</Template>
  <TotalTime>392</TotalTime>
  <Words>390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 Light</vt:lpstr>
      <vt:lpstr>Calibri</vt:lpstr>
      <vt:lpstr>Posterama</vt:lpstr>
      <vt:lpstr>Slack-Lato</vt:lpstr>
      <vt:lpstr>Custom</vt:lpstr>
      <vt:lpstr>Mini Project </vt:lpstr>
      <vt:lpstr>Agenda </vt:lpstr>
      <vt:lpstr>Apple Inc. (AAPL)</vt:lpstr>
      <vt:lpstr>Apple Inc. (AAPL)</vt:lpstr>
      <vt:lpstr>Apple Inc. (AAPL)</vt:lpstr>
      <vt:lpstr>Apple Inc. Stock Price Analysis and Prediction</vt:lpstr>
      <vt:lpstr>Objective: </vt:lpstr>
      <vt:lpstr>Data Preparation:</vt:lpstr>
      <vt:lpstr>Data Analysis</vt:lpstr>
      <vt:lpstr>Data Analysis</vt:lpstr>
      <vt:lpstr>Modeling</vt:lpstr>
      <vt:lpstr>Model Evaluation  Feature Importance: Coefficients from the linear regression model indicate the importance of each feature.</vt:lpstr>
      <vt:lpstr>Conclusion</vt:lpstr>
      <vt:lpstr>Recommendations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Tien Nguyen</dc:creator>
  <cp:lastModifiedBy>Tien Nguyen</cp:lastModifiedBy>
  <cp:revision>3</cp:revision>
  <dcterms:created xsi:type="dcterms:W3CDTF">2024-07-26T18:09:36Z</dcterms:created>
  <dcterms:modified xsi:type="dcterms:W3CDTF">2024-07-27T00:43:20Z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